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4.xml"/><Relationship Id="rId64" Type="http://schemas.openxmlformats.org/officeDocument/2006/relationships/font" Target="fonts/Lato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66" Type="http://schemas.openxmlformats.org/officeDocument/2006/relationships/font" Target="fonts/Lato-italic.fntdata"/><Relationship Id="rId21" Type="http://schemas.openxmlformats.org/officeDocument/2006/relationships/slide" Target="slides/slide15.xml"/><Relationship Id="rId65" Type="http://schemas.openxmlformats.org/officeDocument/2006/relationships/font" Target="fonts/La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Lato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bold.fntdata"/><Relationship Id="rId12" Type="http://schemas.openxmlformats.org/officeDocument/2006/relationships/slide" Target="slides/slide6.xml"/><Relationship Id="rId56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ebeb274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ebeb27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ec28034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ec28034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ec280349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ec280349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d55f34555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d55f34555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d55f34555_1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d55f34555_1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d55f34555_1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d55f34555_1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8d55e381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8d55e381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d55f3455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8d55f345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d55f3455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8d55f3455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eeca0e0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eeca0e0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eeca0e0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eeca0e0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eeca0e00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8eeca0e00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eeca0e00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8eeca0e00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eeca0e00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eeca0e00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eeca0e00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8eeca0e00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eeca0e00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8eeca0e0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eeca0e00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eeca0e00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eeca0e00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8eeca0e00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eeca0e00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eeca0e00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6a52f42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6a52f42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8eeca0e0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8eeca0e0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eeca0e00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eeca0e00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ef8abf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ef8abf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def8abf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8def8abf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def8abf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8def8abf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def8abf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def8abf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def8abfe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8def8abf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def8abfe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8def8abf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def8abfe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def8abfe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8def8abfe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8def8abf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def8abfe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8def8abf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8def8abf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8def8abf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def8abf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8def8abf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ef55a755b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8ef55a755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ef55a755b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8ef55a755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8ef55a755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8ef55a755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ef55a755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8ef55a755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ef55a755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8ef55a755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8ef55a755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8ef55a755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ef55a755b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8ef55a755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6a52f420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6a52f420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ec28034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ec28034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229" name="Google Shape;229;p18"/>
          <p:cNvPicPr preferRelativeResize="0"/>
          <p:nvPr/>
        </p:nvPicPr>
        <p:blipFill rotWithShape="1">
          <a:blip r:embed="rId2">
            <a:alphaModFix amt="66000"/>
          </a:blip>
          <a:srcRect b="39565" l="20992" r="40110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230" name="Google Shape;230;p18"/>
          <p:cNvPicPr preferRelativeResize="0"/>
          <p:nvPr/>
        </p:nvPicPr>
        <p:blipFill rotWithShape="1">
          <a:blip r:embed="rId3">
            <a:alphaModFix amt="31000"/>
          </a:blip>
          <a:srcRect b="11293" l="14010" r="43287" t="35835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31" name="Google Shape;231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2" name="Google Shape;232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3" name="Google Shape;2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p18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8" name="Google Shape;238;p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" name="Google Shape;25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0" name="Google Shape;260;p20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2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67" name="Google Shape;267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2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0" name="Google Shape;2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77" name="Google Shape;277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0" name="Google Shape;280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1" name="Google Shape;281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89" name="Google Shape;289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2" name="Google Shape;2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99" name="Google Shape;299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2" name="Google Shape;302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2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10" name="Google Shape;310;p2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36" name="Google Shape;336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2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" name="Google Shape;339;p2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40" name="Google Shape;340;p2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44" name="Google Shape;344;p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2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47" name="Google Shape;3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8" name="Google Shape;348;p2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54" name="Google Shape;354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27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73" name="Google Shape;373;p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4" name="Google Shape;3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5" name="Google Shape;375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a0OC-f3F312Xf_YFzFCQDrpAxIq7QNbn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dilqJjPymykdKoMSn9FIydaiaIgTycWr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5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5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hyperlink" Target="http://drive.google.com/file/d/16bjn7rmxL5n-S6tbuhEpKAX6muHEu4TC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487" name="Google Shape;487;p38"/>
          <p:cNvSpPr txBox="1"/>
          <p:nvPr/>
        </p:nvSpPr>
        <p:spPr>
          <a:xfrm>
            <a:off x="1263375" y="653975"/>
            <a:ext cx="58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88" name="Google Shape;488;p38"/>
          <p:cNvSpPr txBox="1"/>
          <p:nvPr>
            <p:ph idx="1" type="body"/>
          </p:nvPr>
        </p:nvSpPr>
        <p:spPr>
          <a:xfrm>
            <a:off x="1783000" y="747870"/>
            <a:ext cx="58773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Reverse Engineering: Using Asammdf 5.19.3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89" name="Google Shape;489;p38"/>
          <p:cNvSpPr txBox="1"/>
          <p:nvPr/>
        </p:nvSpPr>
        <p:spPr>
          <a:xfrm>
            <a:off x="381975" y="4633125"/>
            <a:ext cx="2633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 J1939 2.0B Raw Data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38"/>
          <p:cNvSpPr txBox="1"/>
          <p:nvPr/>
        </p:nvSpPr>
        <p:spPr>
          <a:xfrm>
            <a:off x="5071475" y="4589325"/>
            <a:ext cx="3719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Reverse Engineered using J1939 DBC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38" title="Reverse Engineered using J1939 DBC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150" y="1440395"/>
            <a:ext cx="4086341" cy="306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8" title="CAN J1939 2.0B Raw Data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6075"/>
            <a:ext cx="4019533" cy="30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498" name="Google Shape;498;p39"/>
          <p:cNvSpPr txBox="1"/>
          <p:nvPr/>
        </p:nvSpPr>
        <p:spPr>
          <a:xfrm>
            <a:off x="1263375" y="653975"/>
            <a:ext cx="58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99" name="Google Shape;499;p39"/>
          <p:cNvSpPr txBox="1"/>
          <p:nvPr>
            <p:ph idx="1" type="body"/>
          </p:nvPr>
        </p:nvSpPr>
        <p:spPr>
          <a:xfrm>
            <a:off x="1783000" y="747870"/>
            <a:ext cx="58773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Altering CAN Data and Manipulating the Vehicle.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500" name="Google Shape;5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78" y="1466813"/>
            <a:ext cx="3208525" cy="30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825" y="1130450"/>
            <a:ext cx="4327075" cy="4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/>
          <p:nvPr>
            <p:ph type="title"/>
          </p:nvPr>
        </p:nvSpPr>
        <p:spPr>
          <a:xfrm>
            <a:off x="-79100" y="79125"/>
            <a:ext cx="77322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ECUs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600"/>
          </a:p>
        </p:txBody>
      </p:sp>
      <p:sp>
        <p:nvSpPr>
          <p:cNvPr id="507" name="Google Shape;507;p40"/>
          <p:cNvSpPr txBox="1"/>
          <p:nvPr>
            <p:ph idx="1" type="body"/>
          </p:nvPr>
        </p:nvSpPr>
        <p:spPr>
          <a:xfrm>
            <a:off x="3775700" y="1073925"/>
            <a:ext cx="4809600" cy="216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Various Methods: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-GB" sz="1600">
                <a:solidFill>
                  <a:srgbClr val="4A86E8"/>
                </a:solidFill>
              </a:rPr>
              <a:t>Front Door Attack</a:t>
            </a:r>
            <a:endParaRPr sz="1600">
              <a:solidFill>
                <a:srgbClr val="4A86E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Char char="●"/>
            </a:pPr>
            <a:r>
              <a:rPr lang="en-GB" sz="1600">
                <a:solidFill>
                  <a:srgbClr val="00FFFF"/>
                </a:solidFill>
              </a:rPr>
              <a:t>Back Door Attack</a:t>
            </a:r>
            <a:endParaRPr sz="1600">
              <a:solidFill>
                <a:srgbClr val="00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600"/>
              <a:buChar char="●"/>
            </a:pPr>
            <a:r>
              <a:rPr lang="en-GB" sz="1600">
                <a:solidFill>
                  <a:srgbClr val="EAD1DC"/>
                </a:solidFill>
              </a:rPr>
              <a:t>Exploits</a:t>
            </a:r>
            <a:endParaRPr sz="1600">
              <a:solidFill>
                <a:srgbClr val="EAD1D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600"/>
              <a:buChar char="●"/>
            </a:pPr>
            <a:r>
              <a:rPr lang="en-GB" sz="1600">
                <a:solidFill>
                  <a:srgbClr val="FCE5CD"/>
                </a:solidFill>
              </a:rPr>
              <a:t>Reversing </a:t>
            </a:r>
            <a:r>
              <a:rPr lang="en-GB" sz="1600">
                <a:solidFill>
                  <a:srgbClr val="FCE5CD"/>
                </a:solidFill>
              </a:rPr>
              <a:t>Automotive</a:t>
            </a:r>
            <a:r>
              <a:rPr lang="en-GB" sz="1600">
                <a:solidFill>
                  <a:srgbClr val="FCE5CD"/>
                </a:solidFill>
              </a:rPr>
              <a:t> Firmware</a:t>
            </a:r>
            <a:endParaRPr sz="1600">
              <a:solidFill>
                <a:srgbClr val="FCE5C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513" name="Google Shape;513;p41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Network Segmentation: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All ECUs are connected </a:t>
            </a:r>
            <a:r>
              <a:rPr lang="en-GB" sz="1600">
                <a:solidFill>
                  <a:srgbClr val="FF0000"/>
                </a:solidFill>
              </a:rPr>
              <a:t>serially </a:t>
            </a:r>
            <a:r>
              <a:rPr lang="en-GB" sz="1600">
                <a:solidFill>
                  <a:srgbClr val="FFFFFF"/>
                </a:solidFill>
              </a:rPr>
              <a:t>with CAN bus.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Once hacked, </a:t>
            </a:r>
            <a:r>
              <a:rPr lang="en-GB" sz="1600">
                <a:solidFill>
                  <a:srgbClr val="00FFFF"/>
                </a:solidFill>
              </a:rPr>
              <a:t>all devices are vulnerable</a:t>
            </a:r>
            <a:r>
              <a:rPr lang="en-GB" sz="1600">
                <a:solidFill>
                  <a:srgbClr val="FFFFFF"/>
                </a:solidFill>
              </a:rPr>
              <a:t>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93C47D"/>
                </a:solidFill>
              </a:rPr>
              <a:t>Network Segmentation</a:t>
            </a:r>
            <a:r>
              <a:rPr lang="en-GB" sz="1600">
                <a:solidFill>
                  <a:srgbClr val="FFFFFF"/>
                </a:solidFill>
              </a:rPr>
              <a:t> prevents it.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descr="Image result for can bus" id="514" name="Google Shape;51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0900"/>
            <a:ext cx="3337200" cy="25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n bus" id="515" name="Google Shape;51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6800" y="2610900"/>
            <a:ext cx="3337200" cy="25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/>
          <p:nvPr/>
        </p:nvSpPr>
        <p:spPr>
          <a:xfrm>
            <a:off x="6135999" y="3762582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7210649" y="3762582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8285299" y="3762582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1"/>
          <p:cNvSpPr txBox="1"/>
          <p:nvPr/>
        </p:nvSpPr>
        <p:spPr>
          <a:xfrm>
            <a:off x="1159950" y="4054950"/>
            <a:ext cx="1017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41"/>
          <p:cNvSpPr txBox="1"/>
          <p:nvPr/>
        </p:nvSpPr>
        <p:spPr>
          <a:xfrm>
            <a:off x="7091100" y="4111475"/>
            <a:ext cx="981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endParaRPr b="1" sz="16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526" name="Google Shape;526;p42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Encryption and Decryption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Develop own </a:t>
            </a:r>
            <a:r>
              <a:rPr b="1" lang="en-GB" sz="1700">
                <a:solidFill>
                  <a:srgbClr val="00FFFF"/>
                </a:solidFill>
              </a:rPr>
              <a:t>simple yet strong encryption - decryption algorithm</a:t>
            </a:r>
            <a:endParaRPr b="1" sz="1700">
              <a:solidFill>
                <a:srgbClr val="00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Make sure, </a:t>
            </a:r>
            <a:r>
              <a:rPr b="1" lang="en-GB" sz="1700">
                <a:solidFill>
                  <a:srgbClr val="B6D7A8"/>
                </a:solidFill>
              </a:rPr>
              <a:t>speed</a:t>
            </a:r>
            <a:r>
              <a:rPr lang="en-GB" sz="1600">
                <a:solidFill>
                  <a:srgbClr val="FFFFFF"/>
                </a:solidFill>
              </a:rPr>
              <a:t> of the transmission is not compromised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559825" y="2289150"/>
            <a:ext cx="1615500" cy="5757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#06F – 87AB - 1233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2311856" y="2477017"/>
            <a:ext cx="8121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key image" id="529" name="Google Shape;52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117" y="2338616"/>
            <a:ext cx="675895" cy="4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2"/>
          <p:cNvSpPr/>
          <p:nvPr/>
        </p:nvSpPr>
        <p:spPr>
          <a:xfrm>
            <a:off x="4288975" y="2477017"/>
            <a:ext cx="8121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pic of setting" id="531" name="Google Shape;5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8030" y="2289150"/>
            <a:ext cx="759796" cy="6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/>
          <p:nvPr/>
        </p:nvSpPr>
        <p:spPr>
          <a:xfrm>
            <a:off x="5994744" y="2481191"/>
            <a:ext cx="8121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6949845" y="2318373"/>
            <a:ext cx="1615500" cy="5757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KHJDFHADSJFKHJD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416125" y="1781675"/>
            <a:ext cx="1759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Encryption</a:t>
            </a:r>
            <a:endParaRPr b="1" sz="2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247925" y="3074000"/>
            <a:ext cx="2698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Raw CAN J1939 2.0B Data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2946125" y="3071000"/>
            <a:ext cx="1833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Encryption Key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5026623" y="3071005"/>
            <a:ext cx="1357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2"/>
          <p:cNvSpPr txBox="1"/>
          <p:nvPr/>
        </p:nvSpPr>
        <p:spPr>
          <a:xfrm>
            <a:off x="7095649" y="3071006"/>
            <a:ext cx="1469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Cipher text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key image" id="539" name="Google Shape;53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775" y="3985275"/>
            <a:ext cx="812100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ic of setting" id="540" name="Google Shape;54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3375" y="3931574"/>
            <a:ext cx="760650" cy="5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2"/>
          <p:cNvSpPr/>
          <p:nvPr/>
        </p:nvSpPr>
        <p:spPr>
          <a:xfrm>
            <a:off x="7009803" y="3887500"/>
            <a:ext cx="1683300" cy="5574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KHJDFHADSJFKHJD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2"/>
          <p:cNvSpPr txBox="1"/>
          <p:nvPr/>
        </p:nvSpPr>
        <p:spPr>
          <a:xfrm>
            <a:off x="3090525" y="4557375"/>
            <a:ext cx="1833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Decryption Key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2"/>
          <p:cNvSpPr txBox="1"/>
          <p:nvPr/>
        </p:nvSpPr>
        <p:spPr>
          <a:xfrm>
            <a:off x="5026623" y="4557360"/>
            <a:ext cx="128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2"/>
          <p:cNvSpPr txBox="1"/>
          <p:nvPr/>
        </p:nvSpPr>
        <p:spPr>
          <a:xfrm>
            <a:off x="7102351" y="4570600"/>
            <a:ext cx="1683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Cipher text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2377936" y="4134299"/>
            <a:ext cx="7491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4218072" y="4168989"/>
            <a:ext cx="7491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2"/>
          <p:cNvSpPr/>
          <p:nvPr/>
        </p:nvSpPr>
        <p:spPr>
          <a:xfrm>
            <a:off x="6140234" y="4204639"/>
            <a:ext cx="7491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2"/>
          <p:cNvSpPr txBox="1"/>
          <p:nvPr/>
        </p:nvSpPr>
        <p:spPr>
          <a:xfrm>
            <a:off x="450775" y="3440638"/>
            <a:ext cx="1689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Decryption</a:t>
            </a:r>
            <a:endParaRPr b="1" sz="20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2"/>
          <p:cNvSpPr/>
          <p:nvPr/>
        </p:nvSpPr>
        <p:spPr>
          <a:xfrm>
            <a:off x="337925" y="4079281"/>
            <a:ext cx="1683300" cy="5034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#06F – 87AB - 1233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2"/>
          <p:cNvSpPr txBox="1"/>
          <p:nvPr/>
        </p:nvSpPr>
        <p:spPr>
          <a:xfrm>
            <a:off x="90425" y="4587925"/>
            <a:ext cx="3149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Raw CAN J1939 2.0B Data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556" name="Google Shape;556;p43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Proxy and Firewall: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Develop own </a:t>
            </a:r>
            <a:r>
              <a:rPr b="1" lang="en-GB" sz="1700">
                <a:solidFill>
                  <a:srgbClr val="00FFFF"/>
                </a:solidFill>
              </a:rPr>
              <a:t>mechanism that identifies foreign device.</a:t>
            </a:r>
            <a:endParaRPr b="1" sz="1700">
              <a:solidFill>
                <a:srgbClr val="00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00"/>
                </a:solidFill>
              </a:rPr>
              <a:t>Deny service</a:t>
            </a:r>
            <a:r>
              <a:rPr lang="en-GB" sz="1700">
                <a:solidFill>
                  <a:srgbClr val="FFFFFF"/>
                </a:solidFill>
              </a:rPr>
              <a:t> to foreign devices and </a:t>
            </a:r>
            <a:r>
              <a:rPr lang="en-GB" sz="1700">
                <a:solidFill>
                  <a:srgbClr val="FF0000"/>
                </a:solidFill>
              </a:rPr>
              <a:t>alert</a:t>
            </a:r>
            <a:r>
              <a:rPr lang="en-GB" sz="1700">
                <a:solidFill>
                  <a:srgbClr val="FFFFFF"/>
                </a:solidFill>
              </a:rPr>
              <a:t> when network is manipulated.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57" name="Google Shape;557;p43"/>
          <p:cNvSpPr/>
          <p:nvPr/>
        </p:nvSpPr>
        <p:spPr>
          <a:xfrm>
            <a:off x="564750" y="2159171"/>
            <a:ext cx="2340360" cy="2208492"/>
          </a:xfrm>
          <a:prstGeom prst="irregularSeal2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Foreign Device</a:t>
            </a:r>
            <a:endParaRPr b="1"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firewall images" id="558" name="Google Shape;5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788" y="2253000"/>
            <a:ext cx="2499968" cy="220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imated car" id="559" name="Google Shape;5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975" y="2255238"/>
            <a:ext cx="2499949" cy="2371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cro controller" id="560" name="Google Shape;56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3286" y="3051781"/>
            <a:ext cx="589418" cy="778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43"/>
          <p:cNvCxnSpPr/>
          <p:nvPr/>
        </p:nvCxnSpPr>
        <p:spPr>
          <a:xfrm>
            <a:off x="2638418" y="2994744"/>
            <a:ext cx="1307700" cy="22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2" name="Google Shape;562;p43"/>
          <p:cNvCxnSpPr>
            <a:endCxn id="560" idx="1"/>
          </p:cNvCxnSpPr>
          <p:nvPr/>
        </p:nvCxnSpPr>
        <p:spPr>
          <a:xfrm>
            <a:off x="5346986" y="3267025"/>
            <a:ext cx="1176300" cy="174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" name="Google Shape;563;p43"/>
          <p:cNvCxnSpPr/>
          <p:nvPr/>
        </p:nvCxnSpPr>
        <p:spPr>
          <a:xfrm>
            <a:off x="5154788" y="3922750"/>
            <a:ext cx="780000" cy="847800"/>
          </a:xfrm>
          <a:prstGeom prst="straightConnector1">
            <a:avLst/>
          </a:prstGeom>
          <a:noFill/>
          <a:ln cap="flat" cmpd="sng" w="19050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4" name="Google Shape;564;p43"/>
          <p:cNvSpPr txBox="1"/>
          <p:nvPr/>
        </p:nvSpPr>
        <p:spPr>
          <a:xfrm>
            <a:off x="5616638" y="4666450"/>
            <a:ext cx="2402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Deny Service and Alert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43"/>
          <p:cNvSpPr txBox="1"/>
          <p:nvPr/>
        </p:nvSpPr>
        <p:spPr>
          <a:xfrm rot="859775">
            <a:off x="5032693" y="298149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Inside the Vehicle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43"/>
          <p:cNvSpPr txBox="1"/>
          <p:nvPr/>
        </p:nvSpPr>
        <p:spPr>
          <a:xfrm rot="859775">
            <a:off x="5169768" y="335714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Firewall &amp; Proxy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4"/>
          <p:cNvSpPr txBox="1"/>
          <p:nvPr>
            <p:ph type="title"/>
          </p:nvPr>
        </p:nvSpPr>
        <p:spPr>
          <a:xfrm>
            <a:off x="702850" y="55225"/>
            <a:ext cx="18951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 u="sng"/>
              <a:t>Outcome</a:t>
            </a:r>
            <a:endParaRPr b="1" sz="2000" u="sng"/>
          </a:p>
        </p:txBody>
      </p:sp>
      <p:sp>
        <p:nvSpPr>
          <p:cNvPr id="572" name="Google Shape;572;p44"/>
          <p:cNvSpPr txBox="1"/>
          <p:nvPr>
            <p:ph idx="1" type="body"/>
          </p:nvPr>
        </p:nvSpPr>
        <p:spPr>
          <a:xfrm>
            <a:off x="-145250" y="1462125"/>
            <a:ext cx="56844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Know </a:t>
            </a:r>
            <a:r>
              <a:rPr lang="en-GB" sz="1500">
                <a:solidFill>
                  <a:srgbClr val="FF0000"/>
                </a:solidFill>
              </a:rPr>
              <a:t>all the possibilities</a:t>
            </a:r>
            <a:r>
              <a:rPr lang="en-GB" sz="1500">
                <a:solidFill>
                  <a:srgbClr val="FFFFFF"/>
                </a:solidFill>
              </a:rPr>
              <a:t> of hacking into a vehicle.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Implement </a:t>
            </a:r>
            <a:r>
              <a:rPr lang="en-GB" sz="1500">
                <a:solidFill>
                  <a:srgbClr val="00FF00"/>
                </a:solidFill>
              </a:rPr>
              <a:t>security</a:t>
            </a:r>
            <a:r>
              <a:rPr lang="en-GB" sz="1500">
                <a:solidFill>
                  <a:srgbClr val="00FF00"/>
                </a:solidFill>
              </a:rPr>
              <a:t> measures </a:t>
            </a:r>
            <a:r>
              <a:rPr lang="en-GB" sz="1500">
                <a:solidFill>
                  <a:srgbClr val="FFFFFF"/>
                </a:solidFill>
              </a:rPr>
              <a:t>with respect to hacking </a:t>
            </a:r>
            <a:r>
              <a:rPr lang="en-GB" sz="1500">
                <a:solidFill>
                  <a:srgbClr val="FFFFFF"/>
                </a:solidFill>
              </a:rPr>
              <a:t>techniques</a:t>
            </a:r>
            <a:r>
              <a:rPr lang="en-GB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Avoid </a:t>
            </a:r>
            <a:r>
              <a:rPr lang="en-GB" sz="1500">
                <a:solidFill>
                  <a:srgbClr val="00FFFF"/>
                </a:solidFill>
              </a:rPr>
              <a:t>intentional</a:t>
            </a:r>
            <a:r>
              <a:rPr lang="en-GB" sz="1500">
                <a:solidFill>
                  <a:srgbClr val="00FFFF"/>
                </a:solidFill>
              </a:rPr>
              <a:t> accidents</a:t>
            </a:r>
            <a:r>
              <a:rPr lang="en-GB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00FF00"/>
                </a:solidFill>
              </a:rPr>
              <a:t>Makes rides safer</a:t>
            </a:r>
            <a:r>
              <a:rPr lang="en-GB" sz="1500">
                <a:solidFill>
                  <a:srgbClr val="FFFFFF"/>
                </a:solidFill>
              </a:rPr>
              <a:t>, mentally as well as physically.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Avoids </a:t>
            </a:r>
            <a:r>
              <a:rPr lang="en-GB" sz="1500">
                <a:solidFill>
                  <a:srgbClr val="CFE2F3"/>
                </a:solidFill>
              </a:rPr>
              <a:t>data theft</a:t>
            </a:r>
            <a:r>
              <a:rPr lang="en-GB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</p:txBody>
      </p:sp>
      <p:grpSp>
        <p:nvGrpSpPr>
          <p:cNvPr id="573" name="Google Shape;573;p44"/>
          <p:cNvGrpSpPr/>
          <p:nvPr/>
        </p:nvGrpSpPr>
        <p:grpSpPr>
          <a:xfrm>
            <a:off x="4811962" y="1520527"/>
            <a:ext cx="4273653" cy="2923926"/>
            <a:chOff x="4547087" y="1535165"/>
            <a:chExt cx="4273653" cy="2923926"/>
          </a:xfrm>
        </p:grpSpPr>
        <p:sp>
          <p:nvSpPr>
            <p:cNvPr id="574" name="Google Shape;574;p44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7" name="Google Shape;577;p44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4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5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584" name="Google Shape;584;p45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Proxy and Firewall: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Develop own </a:t>
            </a:r>
            <a:r>
              <a:rPr b="1" lang="en-GB" sz="1700">
                <a:solidFill>
                  <a:srgbClr val="00FFFF"/>
                </a:solidFill>
              </a:rPr>
              <a:t>mechanism that identifies foreign device.</a:t>
            </a:r>
            <a:endParaRPr b="1" sz="1700">
              <a:solidFill>
                <a:srgbClr val="00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00"/>
                </a:solidFill>
              </a:rPr>
              <a:t>Deny service</a:t>
            </a:r>
            <a:r>
              <a:rPr lang="en-GB" sz="1700">
                <a:solidFill>
                  <a:srgbClr val="FFFFFF"/>
                </a:solidFill>
              </a:rPr>
              <a:t> to foreign devices and </a:t>
            </a:r>
            <a:r>
              <a:rPr lang="en-GB" sz="1700">
                <a:solidFill>
                  <a:srgbClr val="FF0000"/>
                </a:solidFill>
              </a:rPr>
              <a:t>alert</a:t>
            </a:r>
            <a:r>
              <a:rPr lang="en-GB" sz="1700">
                <a:solidFill>
                  <a:srgbClr val="FFFFFF"/>
                </a:solidFill>
              </a:rPr>
              <a:t> when network is manipulated.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85" name="Google Shape;585;p45"/>
          <p:cNvSpPr/>
          <p:nvPr/>
        </p:nvSpPr>
        <p:spPr>
          <a:xfrm>
            <a:off x="564750" y="2159171"/>
            <a:ext cx="2340360" cy="2208492"/>
          </a:xfrm>
          <a:prstGeom prst="irregularSeal2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Foreign Device</a:t>
            </a:r>
            <a:endParaRPr b="1"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firewall images" id="586" name="Google Shape;5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788" y="2253000"/>
            <a:ext cx="2499968" cy="220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imated car" id="587" name="Google Shape;58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975" y="2255238"/>
            <a:ext cx="2499949" cy="2371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cro controller" id="588" name="Google Shape;58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3286" y="3051781"/>
            <a:ext cx="589418" cy="778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45"/>
          <p:cNvCxnSpPr/>
          <p:nvPr/>
        </p:nvCxnSpPr>
        <p:spPr>
          <a:xfrm>
            <a:off x="2638418" y="2994744"/>
            <a:ext cx="1307700" cy="22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0" name="Google Shape;590;p45"/>
          <p:cNvCxnSpPr>
            <a:endCxn id="588" idx="1"/>
          </p:cNvCxnSpPr>
          <p:nvPr/>
        </p:nvCxnSpPr>
        <p:spPr>
          <a:xfrm>
            <a:off x="5346986" y="3267025"/>
            <a:ext cx="1176300" cy="174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1" name="Google Shape;591;p45"/>
          <p:cNvCxnSpPr/>
          <p:nvPr/>
        </p:nvCxnSpPr>
        <p:spPr>
          <a:xfrm>
            <a:off x="5154788" y="3922750"/>
            <a:ext cx="780000" cy="847800"/>
          </a:xfrm>
          <a:prstGeom prst="straightConnector1">
            <a:avLst/>
          </a:prstGeom>
          <a:noFill/>
          <a:ln cap="flat" cmpd="sng" w="19050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2" name="Google Shape;592;p45"/>
          <p:cNvSpPr txBox="1"/>
          <p:nvPr/>
        </p:nvSpPr>
        <p:spPr>
          <a:xfrm>
            <a:off x="5616638" y="4666450"/>
            <a:ext cx="2402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Deny Service and Alert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45"/>
          <p:cNvSpPr txBox="1"/>
          <p:nvPr/>
        </p:nvSpPr>
        <p:spPr>
          <a:xfrm rot="859775">
            <a:off x="5032693" y="298149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Inside the Vehicle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45"/>
          <p:cNvSpPr txBox="1"/>
          <p:nvPr/>
        </p:nvSpPr>
        <p:spPr>
          <a:xfrm rot="859775">
            <a:off x="5169768" y="335714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Firewall &amp; Proxy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 txBox="1"/>
          <p:nvPr>
            <p:ph type="title"/>
          </p:nvPr>
        </p:nvSpPr>
        <p:spPr>
          <a:xfrm>
            <a:off x="702850" y="55225"/>
            <a:ext cx="1826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 u="sng"/>
              <a:t>Conclusion</a:t>
            </a:r>
            <a:endParaRPr b="1" sz="2000" u="sng"/>
          </a:p>
        </p:txBody>
      </p:sp>
      <p:sp>
        <p:nvSpPr>
          <p:cNvPr id="600" name="Google Shape;600;p46"/>
          <p:cNvSpPr txBox="1"/>
          <p:nvPr>
            <p:ph idx="1" type="body"/>
          </p:nvPr>
        </p:nvSpPr>
        <p:spPr>
          <a:xfrm>
            <a:off x="0" y="1410775"/>
            <a:ext cx="4717200" cy="19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As we know, Nothing on Earth is Perfect!</a:t>
            </a:r>
            <a:endParaRPr sz="1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Though our project </a:t>
            </a:r>
            <a:r>
              <a:rPr lang="en-GB" sz="1500">
                <a:solidFill>
                  <a:srgbClr val="FFFFFF"/>
                </a:solidFill>
              </a:rPr>
              <a:t>might</a:t>
            </a:r>
            <a:r>
              <a:rPr lang="en-GB" sz="1500">
                <a:solidFill>
                  <a:srgbClr val="FFFFFF"/>
                </a:solidFill>
              </a:rPr>
              <a:t> not be perfect, but it would surely make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COMPANY HAPPY :) 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RIDERS HAPPY :)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HACKER SAD ;(</a:t>
            </a:r>
            <a:endParaRPr sz="1500">
              <a:solidFill>
                <a:srgbClr val="FFFFFF"/>
              </a:solidFill>
            </a:endParaRPr>
          </a:p>
        </p:txBody>
      </p:sp>
      <p:grpSp>
        <p:nvGrpSpPr>
          <p:cNvPr id="601" name="Google Shape;601;p46"/>
          <p:cNvGrpSpPr/>
          <p:nvPr/>
        </p:nvGrpSpPr>
        <p:grpSpPr>
          <a:xfrm>
            <a:off x="4811962" y="1520527"/>
            <a:ext cx="4273653" cy="2923926"/>
            <a:chOff x="4547087" y="1535165"/>
            <a:chExt cx="4273653" cy="2923926"/>
          </a:xfrm>
        </p:grpSpPr>
        <p:sp>
          <p:nvSpPr>
            <p:cNvPr id="602" name="Google Shape;602;p46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6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5" name="Google Shape;605;p46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6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"/>
          <p:cNvSpPr txBox="1"/>
          <p:nvPr>
            <p:ph type="ctrTitle"/>
          </p:nvPr>
        </p:nvSpPr>
        <p:spPr>
          <a:xfrm>
            <a:off x="4131525" y="2312400"/>
            <a:ext cx="34728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THANK YOU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393" name="Google Shape;393;p30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9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624" name="Google Shape;624;p49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0"/>
          <p:cNvSpPr txBox="1"/>
          <p:nvPr>
            <p:ph type="title"/>
          </p:nvPr>
        </p:nvSpPr>
        <p:spPr>
          <a:xfrm>
            <a:off x="1484400" y="1906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630" name="Google Shape;630;p50"/>
          <p:cNvSpPr txBox="1"/>
          <p:nvPr/>
        </p:nvSpPr>
        <p:spPr>
          <a:xfrm>
            <a:off x="194350" y="1054100"/>
            <a:ext cx="2093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Stages of Hacking: 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1" name="Google Shape;6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3100"/>
            <a:ext cx="8839199" cy="913757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0"/>
          <p:cNvSpPr txBox="1"/>
          <p:nvPr/>
        </p:nvSpPr>
        <p:spPr>
          <a:xfrm>
            <a:off x="108750" y="1637250"/>
            <a:ext cx="89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stages depicted below in the image will be the stages taken by us as a hacker to exploit </a:t>
            </a:r>
            <a:r>
              <a:rPr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http://rnddev.azurewebsites.net/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50"/>
          <p:cNvSpPr txBox="1"/>
          <p:nvPr/>
        </p:nvSpPr>
        <p:spPr>
          <a:xfrm>
            <a:off x="3022700" y="3136525"/>
            <a:ext cx="1119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292525"/>
                </a:solidFill>
                <a:latin typeface="Lato"/>
                <a:ea typeface="Lato"/>
                <a:cs typeface="Lato"/>
                <a:sym typeface="Lato"/>
              </a:rPr>
              <a:t>Enumeration</a:t>
            </a:r>
            <a:endParaRPr b="1" sz="1100">
              <a:solidFill>
                <a:srgbClr val="29252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1"/>
          <p:cNvSpPr txBox="1"/>
          <p:nvPr>
            <p:ph type="title"/>
          </p:nvPr>
        </p:nvSpPr>
        <p:spPr>
          <a:xfrm>
            <a:off x="1424600" y="115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639" name="Google Shape;639;p51"/>
          <p:cNvSpPr txBox="1"/>
          <p:nvPr/>
        </p:nvSpPr>
        <p:spPr>
          <a:xfrm>
            <a:off x="2325050" y="10242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51"/>
          <p:cNvSpPr txBox="1"/>
          <p:nvPr/>
        </p:nvSpPr>
        <p:spPr>
          <a:xfrm>
            <a:off x="2325050" y="971850"/>
            <a:ext cx="4769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Reconnaissance: </a:t>
            </a:r>
            <a:r>
              <a:rPr lang="en-GB" sz="17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Passive Recon</a:t>
            </a:r>
            <a:r>
              <a:rPr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-GB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Active Recon</a:t>
            </a:r>
            <a:endParaRPr sz="17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51"/>
          <p:cNvSpPr txBox="1"/>
          <p:nvPr/>
        </p:nvSpPr>
        <p:spPr>
          <a:xfrm>
            <a:off x="583125" y="1335288"/>
            <a:ext cx="2923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IPv4 identification using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nslookup:</a:t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51"/>
          <p:cNvSpPr txBox="1"/>
          <p:nvPr/>
        </p:nvSpPr>
        <p:spPr>
          <a:xfrm>
            <a:off x="583125" y="3023175"/>
            <a:ext cx="7483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Identifying other domain linked to rnddev.azurewebsites.net using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crt.sh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tool: (Didn’t find any)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3" name="Google Shape;6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375" y="3525675"/>
            <a:ext cx="5279455" cy="13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150" y="1689575"/>
            <a:ext cx="7483500" cy="13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2"/>
          <p:cNvSpPr txBox="1"/>
          <p:nvPr>
            <p:ph type="title"/>
          </p:nvPr>
        </p:nvSpPr>
        <p:spPr>
          <a:xfrm>
            <a:off x="1424600" y="115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650" name="Google Shape;650;p52"/>
          <p:cNvSpPr txBox="1"/>
          <p:nvPr/>
        </p:nvSpPr>
        <p:spPr>
          <a:xfrm>
            <a:off x="2325050" y="10242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2"/>
          <p:cNvSpPr txBox="1"/>
          <p:nvPr/>
        </p:nvSpPr>
        <p:spPr>
          <a:xfrm>
            <a:off x="2325050" y="971850"/>
            <a:ext cx="4769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Reconnaissance: </a:t>
            </a:r>
            <a:r>
              <a:rPr lang="en-GB" sz="17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Passive Recon</a:t>
            </a:r>
            <a:r>
              <a:rPr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-GB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Active Recon</a:t>
            </a:r>
            <a:endParaRPr sz="17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52"/>
          <p:cNvSpPr txBox="1"/>
          <p:nvPr/>
        </p:nvSpPr>
        <p:spPr>
          <a:xfrm>
            <a:off x="583125" y="1574525"/>
            <a:ext cx="7214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Identifying any email address with the above domain using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(Didn’t find any)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3" name="Google Shape;6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2063500"/>
            <a:ext cx="75628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3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3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53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 which ports are empty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1" name="Google Shape;6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500" y="2127675"/>
            <a:ext cx="4707000" cy="23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3"/>
          <p:cNvSpPr txBox="1"/>
          <p:nvPr/>
        </p:nvSpPr>
        <p:spPr>
          <a:xfrm>
            <a:off x="575650" y="4450150"/>
            <a:ext cx="7715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From hacker point of view, the above findings will be very crucial during exploitation process. Open ports are like gems for hackers if they are not patched.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4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54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54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Intercepting request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0" name="Google Shape;6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8396951" cy="24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5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55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5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Finding directories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25" y="2262225"/>
            <a:ext cx="6557488" cy="266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6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56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56"/>
          <p:cNvSpPr txBox="1"/>
          <p:nvPr/>
        </p:nvSpPr>
        <p:spPr>
          <a:xfrm>
            <a:off x="710225" y="1456375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for information disclosure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6" name="Google Shape;6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8" y="1836100"/>
            <a:ext cx="7837725" cy="28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6"/>
          <p:cNvSpPr txBox="1"/>
          <p:nvPr/>
        </p:nvSpPr>
        <p:spPr>
          <a:xfrm>
            <a:off x="160800" y="4642600"/>
            <a:ext cx="9038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 about server and the website is disclosed. Error messages might disclose if SQL Injection is possible.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7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57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57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based on previous findings in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5" name="Google Shape;6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3993540" cy="2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7"/>
          <p:cNvSpPr txBox="1"/>
          <p:nvPr/>
        </p:nvSpPr>
        <p:spPr>
          <a:xfrm>
            <a:off x="4336100" y="31698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Intruder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Sniper Attack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can be performed in the input fields.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08000" cy="41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000" y="0"/>
            <a:ext cx="4636000" cy="418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81475"/>
            <a:ext cx="45080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8000" y="4181475"/>
            <a:ext cx="46360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8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58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58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based on previous findings in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4" name="Google Shape;7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3993540" cy="2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8"/>
          <p:cNvSpPr txBox="1"/>
          <p:nvPr/>
        </p:nvSpPr>
        <p:spPr>
          <a:xfrm>
            <a:off x="4336100" y="31698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Intruder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Sniper Attack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can be performed in the input fields.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Google Shape;711;p59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59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Inspect Element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the browser: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59"/>
          <p:cNvSpPr txBox="1"/>
          <p:nvPr/>
        </p:nvSpPr>
        <p:spPr>
          <a:xfrm>
            <a:off x="2070775" y="4306225"/>
            <a:ext cx="5853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Javascript files might become handy, during exploitation stage.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4" name="Google Shape;7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0653"/>
            <a:ext cx="9143998" cy="154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1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727" name="Google Shape;727;p61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62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p62"/>
          <p:cNvSpPr txBox="1"/>
          <p:nvPr/>
        </p:nvSpPr>
        <p:spPr>
          <a:xfrm>
            <a:off x="2681350" y="82697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In-depth scanning of open ports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05500"/>
            <a:ext cx="8138049" cy="39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3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63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63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4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64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64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1" name="Google Shape;7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5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p65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8" name="Google Shape;758;p65"/>
          <p:cNvSpPr txBox="1"/>
          <p:nvPr/>
        </p:nvSpPr>
        <p:spPr>
          <a:xfrm>
            <a:off x="2876725" y="819675"/>
            <a:ext cx="3638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Details of the website using Wappalyzer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9" name="Google Shape;7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50" y="1547650"/>
            <a:ext cx="5946324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6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5" name="Google Shape;765;p66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6" name="Google Shape;766;p66"/>
          <p:cNvSpPr txBox="1"/>
          <p:nvPr/>
        </p:nvSpPr>
        <p:spPr>
          <a:xfrm>
            <a:off x="1816750" y="819675"/>
            <a:ext cx="604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email addresses related to beml.co.in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7" name="Google Shape;7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0" y="1154625"/>
            <a:ext cx="4003624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7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p67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4" name="Google Shape;774;p67"/>
          <p:cNvSpPr txBox="1"/>
          <p:nvPr/>
        </p:nvSpPr>
        <p:spPr>
          <a:xfrm>
            <a:off x="1816750" y="819675"/>
            <a:ext cx="604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email addresses related to beml.co.in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5" name="Google Shape;7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76" y="1183600"/>
            <a:ext cx="4488851" cy="39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/>
          <p:nvPr>
            <p:ph type="title"/>
          </p:nvPr>
        </p:nvSpPr>
        <p:spPr>
          <a:xfrm>
            <a:off x="135750" y="12949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of the Problem</a:t>
            </a:r>
            <a:endParaRPr/>
          </a:p>
        </p:txBody>
      </p:sp>
      <p:sp>
        <p:nvSpPr>
          <p:cNvPr id="407" name="Google Shape;407;p32"/>
          <p:cNvSpPr txBox="1"/>
          <p:nvPr/>
        </p:nvSpPr>
        <p:spPr>
          <a:xfrm>
            <a:off x="277500" y="1782125"/>
            <a:ext cx="67554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ECUs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Electronic Control Units (ECUs) embedded in engine, transmission.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ECUs used for monitoring, display, store, control application.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ECUs are </a:t>
            </a:r>
            <a:r>
              <a:rPr lang="en-GB" sz="15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PROGRAMMABLE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hence </a:t>
            </a:r>
            <a:r>
              <a:rPr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VULNERABLE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3782">
            <a:off x="4987900" y="199625"/>
            <a:ext cx="3276650" cy="20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8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8"/>
          <p:cNvSpPr txBox="1"/>
          <p:nvPr/>
        </p:nvSpPr>
        <p:spPr>
          <a:xfrm>
            <a:off x="3885900" y="451575"/>
            <a:ext cx="1372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p68"/>
          <p:cNvSpPr txBox="1"/>
          <p:nvPr/>
        </p:nvSpPr>
        <p:spPr>
          <a:xfrm>
            <a:off x="3223050" y="841575"/>
            <a:ext cx="2697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Sniper Attack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3" name="Google Shape;7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100" y="1171825"/>
            <a:ext cx="5095451" cy="3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69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0" name="Google Shape;790;p69"/>
          <p:cNvSpPr txBox="1"/>
          <p:nvPr/>
        </p:nvSpPr>
        <p:spPr>
          <a:xfrm>
            <a:off x="3911400" y="863475"/>
            <a:ext cx="1321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1" name="Google Shape;7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8375"/>
            <a:ext cx="8839202" cy="304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0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70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8" name="Google Shape;798;p70"/>
          <p:cNvSpPr txBox="1"/>
          <p:nvPr/>
        </p:nvSpPr>
        <p:spPr>
          <a:xfrm>
            <a:off x="3243900" y="848875"/>
            <a:ext cx="2527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Further Exploitation Plans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9" name="Google Shape;799;p70"/>
          <p:cNvSpPr txBox="1"/>
          <p:nvPr/>
        </p:nvSpPr>
        <p:spPr>
          <a:xfrm>
            <a:off x="2067625" y="1939825"/>
            <a:ext cx="51288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Brute Force Attack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URL Injection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Directory Traversal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 via AJAX request with JSON response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805" name="Google Shape;805;p7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806" name="Google Shape;80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2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812" name="Google Shape;812;p72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NETWORK SEGMENTATION</a:t>
            </a:r>
            <a:endParaRPr/>
          </a:p>
        </p:txBody>
      </p:sp>
      <p:sp>
        <p:nvSpPr>
          <p:cNvPr id="818" name="Google Shape;818;p73"/>
          <p:cNvSpPr/>
          <p:nvPr/>
        </p:nvSpPr>
        <p:spPr>
          <a:xfrm>
            <a:off x="1085778" y="1391703"/>
            <a:ext cx="266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SEGREGATE  EACH  NODES: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73"/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Image result for can bus" id="820" name="Google Shape;8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880" y="1998776"/>
            <a:ext cx="5171440" cy="2532601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3"/>
          <p:cNvSpPr/>
          <p:nvPr/>
        </p:nvSpPr>
        <p:spPr>
          <a:xfrm>
            <a:off x="3951060" y="3144725"/>
            <a:ext cx="646800" cy="3705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73"/>
          <p:cNvSpPr/>
          <p:nvPr/>
        </p:nvSpPr>
        <p:spPr>
          <a:xfrm>
            <a:off x="2417408" y="3144724"/>
            <a:ext cx="539100" cy="3705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73"/>
          <p:cNvSpPr/>
          <p:nvPr/>
        </p:nvSpPr>
        <p:spPr>
          <a:xfrm>
            <a:off x="5592241" y="3166459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SWITCH</a:t>
            </a:r>
            <a:endParaRPr/>
          </a:p>
        </p:txBody>
      </p:sp>
      <p:sp>
        <p:nvSpPr>
          <p:cNvPr id="829" name="Google Shape;829;p74"/>
          <p:cNvSpPr txBox="1"/>
          <p:nvPr/>
        </p:nvSpPr>
        <p:spPr>
          <a:xfrm>
            <a:off x="1666240" y="1473200"/>
            <a:ext cx="64617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packets is directed to only the intended destination port.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packets arrives the switch.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Match the ports by MAC address.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Reduces unnecessary traffic.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detect any frame and keeps the record of MAC address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ROUTER</a:t>
            </a:r>
            <a:endParaRPr/>
          </a:p>
        </p:txBody>
      </p:sp>
      <p:sp>
        <p:nvSpPr>
          <p:cNvPr id="835" name="Google Shape;835;p75"/>
          <p:cNvSpPr txBox="1"/>
          <p:nvPr/>
        </p:nvSpPr>
        <p:spPr>
          <a:xfrm>
            <a:off x="1605280" y="1706880"/>
            <a:ext cx="64821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Receives data packets by the IP address.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Determines whether the packet is meant for own network.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Receives the own data.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Only allows the intended data packets to the network.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False data will be rejected by the router.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EXCHANGE DATA BETWEEN DIFFERENT NODES</a:t>
            </a:r>
            <a:endParaRPr/>
          </a:p>
        </p:txBody>
      </p:sp>
      <p:sp>
        <p:nvSpPr>
          <p:cNvPr id="841" name="Google Shape;841;p76"/>
          <p:cNvSpPr txBox="1"/>
          <p:nvPr/>
        </p:nvSpPr>
        <p:spPr>
          <a:xfrm>
            <a:off x="1168400" y="2082800"/>
            <a:ext cx="7020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packets has to leave the node and search for what node is meant for that.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find that it will reach the router.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Router checks for the IP and forward it to the next router if it is not the destination.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Switches create network and router connects the network.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7"/>
          <p:cNvSpPr txBox="1"/>
          <p:nvPr>
            <p:ph type="ctrTitle"/>
          </p:nvPr>
        </p:nvSpPr>
        <p:spPr>
          <a:xfrm>
            <a:off x="4131525" y="2312400"/>
            <a:ext cx="3472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700"/>
              <a:t>THANK YOU</a:t>
            </a:r>
            <a:endParaRPr sz="3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6462"/>
            <a:ext cx="5091225" cy="22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0" y="2846100"/>
            <a:ext cx="73437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J1939 2.0B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ECUs sends </a:t>
            </a:r>
            <a:r>
              <a:rPr b="1" lang="en-GB" sz="15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vital</a:t>
            </a: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b="1"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critical</a:t>
            </a: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over CAN J1939 2.0B communication protocol.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bus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 Protocol that allows devices to</a:t>
            </a:r>
            <a:r>
              <a:rPr lang="en-GB" sz="15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communicate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each other in a vehicle.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SAE J1939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 Set of standards that define </a:t>
            </a:r>
            <a:r>
              <a:rPr lang="en-GB" sz="1500">
                <a:solidFill>
                  <a:srgbClr val="E6B8AF"/>
                </a:solidFill>
                <a:latin typeface="Lato"/>
                <a:ea typeface="Lato"/>
                <a:cs typeface="Lato"/>
                <a:sym typeface="Lato"/>
              </a:rPr>
              <a:t>how ECUs communicate</a:t>
            </a:r>
            <a:r>
              <a:rPr lang="en-GB" sz="15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via the CAN bus in </a:t>
            </a:r>
            <a:r>
              <a:rPr lang="en-GB" sz="15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heavy duty vehicles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3"/>
          <p:cNvSpPr txBox="1"/>
          <p:nvPr>
            <p:ph type="title"/>
          </p:nvPr>
        </p:nvSpPr>
        <p:spPr>
          <a:xfrm>
            <a:off x="3147650" y="23281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Description </a:t>
            </a:r>
            <a:r>
              <a:rPr lang="en-GB">
                <a:solidFill>
                  <a:srgbClr val="FFFFFF"/>
                </a:solidFill>
              </a:rPr>
              <a:t>of the Problem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/>
          <p:nvPr>
            <p:ph type="title"/>
          </p:nvPr>
        </p:nvSpPr>
        <p:spPr>
          <a:xfrm>
            <a:off x="4189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 of the Project</a:t>
            </a:r>
            <a:endParaRPr/>
          </a:p>
        </p:txBody>
      </p:sp>
      <p:sp>
        <p:nvSpPr>
          <p:cNvPr id="421" name="Google Shape;421;p34"/>
          <p:cNvSpPr txBox="1"/>
          <p:nvPr>
            <p:ph idx="1" type="body"/>
          </p:nvPr>
        </p:nvSpPr>
        <p:spPr>
          <a:xfrm>
            <a:off x="371525" y="1567550"/>
            <a:ext cx="8564100" cy="16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GB" sz="2100">
                <a:solidFill>
                  <a:srgbClr val="FF0000"/>
                </a:solidFill>
              </a:rPr>
              <a:t>Unauthorised access </a:t>
            </a:r>
            <a:r>
              <a:rPr lang="en-GB" sz="2100">
                <a:solidFill>
                  <a:srgbClr val="FFFFFF"/>
                </a:solidFill>
              </a:rPr>
              <a:t>and </a:t>
            </a:r>
            <a:r>
              <a:rPr lang="en-GB" sz="2100">
                <a:solidFill>
                  <a:srgbClr val="FF0000"/>
                </a:solidFill>
              </a:rPr>
              <a:t>manipulation</a:t>
            </a:r>
            <a:r>
              <a:rPr lang="en-GB" sz="2100">
                <a:solidFill>
                  <a:srgbClr val="FF0000"/>
                </a:solidFill>
              </a:rPr>
              <a:t> </a:t>
            </a:r>
            <a:r>
              <a:rPr lang="en-GB" sz="2100"/>
              <a:t>of the </a:t>
            </a:r>
            <a:r>
              <a:rPr lang="en-GB" sz="2100">
                <a:solidFill>
                  <a:srgbClr val="0000FF"/>
                </a:solidFill>
              </a:rPr>
              <a:t>CAN J1939 2.0B bus</a:t>
            </a:r>
            <a:r>
              <a:rPr lang="en-GB" sz="2100"/>
              <a:t>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solidFill>
                  <a:srgbClr val="FF0000"/>
                </a:solidFill>
              </a:rPr>
              <a:t>Unauthorised access </a:t>
            </a:r>
            <a:r>
              <a:rPr lang="en-GB" sz="2100">
                <a:solidFill>
                  <a:srgbClr val="FFFFFF"/>
                </a:solidFill>
              </a:rPr>
              <a:t>and </a:t>
            </a:r>
            <a:r>
              <a:rPr lang="en-GB" sz="2100">
                <a:solidFill>
                  <a:srgbClr val="FF0000"/>
                </a:solidFill>
              </a:rPr>
              <a:t>manipulation </a:t>
            </a:r>
            <a:r>
              <a:rPr lang="en-GB" sz="2100"/>
              <a:t>of the </a:t>
            </a:r>
            <a:r>
              <a:rPr lang="en-GB" sz="2100">
                <a:solidFill>
                  <a:srgbClr val="0000FF"/>
                </a:solidFill>
              </a:rPr>
              <a:t>ECUs</a:t>
            </a:r>
            <a:r>
              <a:rPr lang="en-GB" sz="2100"/>
              <a:t>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solidFill>
                  <a:srgbClr val="00FFFF"/>
                </a:solidFill>
              </a:rPr>
              <a:t>Implementation</a:t>
            </a:r>
            <a:r>
              <a:rPr lang="en-GB" sz="2100"/>
              <a:t> of </a:t>
            </a:r>
            <a:r>
              <a:rPr lang="en-GB" sz="2100">
                <a:solidFill>
                  <a:srgbClr val="00FF00"/>
                </a:solidFill>
              </a:rPr>
              <a:t>Security measures</a:t>
            </a:r>
            <a:r>
              <a:rPr lang="en-GB" sz="2100"/>
              <a:t>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Life Cycle</a:t>
            </a:r>
            <a:endParaRPr/>
          </a:p>
        </p:txBody>
      </p:sp>
      <p:sp>
        <p:nvSpPr>
          <p:cNvPr id="427" name="Google Shape;427;p35"/>
          <p:cNvSpPr txBox="1"/>
          <p:nvPr/>
        </p:nvSpPr>
        <p:spPr>
          <a:xfrm>
            <a:off x="812750" y="1907325"/>
            <a:ext cx="27873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C9DAF8"/>
                </a:solidFill>
                <a:latin typeface="Montserrat"/>
                <a:ea typeface="Montserrat"/>
                <a:cs typeface="Montserrat"/>
                <a:sym typeface="Montserrat"/>
              </a:rPr>
              <a:t>Unauthorised Access</a:t>
            </a:r>
            <a:endParaRPr b="1" u="sng">
              <a:solidFill>
                <a:srgbClr val="C9DAF8"/>
              </a:solidFill>
            </a:endParaRPr>
          </a:p>
        </p:txBody>
      </p:sp>
      <p:sp>
        <p:nvSpPr>
          <p:cNvPr id="428" name="Google Shape;428;p35"/>
          <p:cNvSpPr txBox="1"/>
          <p:nvPr/>
        </p:nvSpPr>
        <p:spPr>
          <a:xfrm>
            <a:off x="812750" y="2486975"/>
            <a:ext cx="2358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We try to gain unauthorised access of CAN bus and ECUs.</a:t>
            </a:r>
            <a:endParaRPr b="1" sz="1300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812750" y="3320125"/>
            <a:ext cx="2386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Reverse Engineering</a:t>
            </a:r>
            <a:endParaRPr b="1" u="sng">
              <a:solidFill>
                <a:srgbClr val="6D9EEB"/>
              </a:solidFill>
            </a:endParaRPr>
          </a:p>
        </p:txBody>
      </p:sp>
      <p:sp>
        <p:nvSpPr>
          <p:cNvPr id="430" name="Google Shape;430;p35"/>
          <p:cNvSpPr txBox="1"/>
          <p:nvPr/>
        </p:nvSpPr>
        <p:spPr>
          <a:xfrm>
            <a:off x="922900" y="3747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We reverse engineer our findings.</a:t>
            </a:r>
            <a:endParaRPr b="1" sz="13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35"/>
          <p:cNvSpPr txBox="1"/>
          <p:nvPr/>
        </p:nvSpPr>
        <p:spPr>
          <a:xfrm>
            <a:off x="6548575" y="1907325"/>
            <a:ext cx="2495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Implement Security</a:t>
            </a:r>
            <a:endParaRPr b="1" u="sng">
              <a:solidFill>
                <a:srgbClr val="1C4587"/>
              </a:solidFill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We implement security measures.</a:t>
            </a:r>
            <a:endParaRPr b="1" sz="13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Attack</a:t>
            </a:r>
            <a:endParaRPr b="1" u="sng">
              <a:solidFill>
                <a:srgbClr val="1155CC"/>
              </a:solidFill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Based on the data we have, we manipulate the victim vehicle.</a:t>
            </a:r>
            <a:endParaRPr b="1" sz="130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3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3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44" name="Google Shape;444;p3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7" name="Google Shape;447;p3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48" name="Google Shape;448;p3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1" name="Google Shape;451;p3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2" name="Google Shape;452;p3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3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5" name="Google Shape;455;p3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56" name="Google Shape;456;p3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3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465" name="Google Shape;465;p36"/>
          <p:cNvSpPr txBox="1"/>
          <p:nvPr/>
        </p:nvSpPr>
        <p:spPr>
          <a:xfrm>
            <a:off x="1344225" y="595150"/>
            <a:ext cx="5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6" name="Google Shape;466;p36"/>
          <p:cNvSpPr txBox="1"/>
          <p:nvPr>
            <p:ph idx="1" type="body"/>
          </p:nvPr>
        </p:nvSpPr>
        <p:spPr>
          <a:xfrm>
            <a:off x="1723325" y="659550"/>
            <a:ext cx="58773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Gaining Unauthorised Access and Retrieving Data: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-GB" sz="1700" u="sng">
                <a:solidFill>
                  <a:srgbClr val="FFFFFF"/>
                </a:solidFill>
              </a:rPr>
              <a:t>Through </a:t>
            </a:r>
            <a:r>
              <a:rPr lang="en-GB" sz="1700" u="sng">
                <a:solidFill>
                  <a:srgbClr val="00FFFF"/>
                </a:solidFill>
              </a:rPr>
              <a:t>OBD2 port</a:t>
            </a:r>
            <a:r>
              <a:rPr lang="en-GB" sz="1700" u="sng">
                <a:solidFill>
                  <a:srgbClr val="FFFFFF"/>
                </a:solidFill>
              </a:rPr>
              <a:t> (Opted to use)</a:t>
            </a:r>
            <a:endParaRPr sz="1700" u="sng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E6B8AF"/>
                </a:solidFill>
              </a:rPr>
              <a:t>Ripping off</a:t>
            </a:r>
            <a:r>
              <a:rPr lang="en-GB" sz="1300">
                <a:solidFill>
                  <a:srgbClr val="FFFFFF"/>
                </a:solidFill>
              </a:rPr>
              <a:t> the CAN bus wires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Through the </a:t>
            </a:r>
            <a:r>
              <a:rPr lang="en-GB" sz="1300">
                <a:solidFill>
                  <a:srgbClr val="E06666"/>
                </a:solidFill>
              </a:rPr>
              <a:t>termination end </a:t>
            </a:r>
            <a:endParaRPr sz="1300">
              <a:solidFill>
                <a:srgbClr val="E06666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93C47D"/>
                </a:solidFill>
              </a:rPr>
              <a:t>Remotely</a:t>
            </a:r>
            <a:endParaRPr sz="1300">
              <a:solidFill>
                <a:srgbClr val="93C47D"/>
              </a:solidFill>
            </a:endParaRPr>
          </a:p>
        </p:txBody>
      </p:sp>
      <p:pic>
        <p:nvPicPr>
          <p:cNvPr id="467" name="Google Shape;4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75" y="2140300"/>
            <a:ext cx="3401900" cy="2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 txBox="1"/>
          <p:nvPr/>
        </p:nvSpPr>
        <p:spPr>
          <a:xfrm>
            <a:off x="1441013" y="4693950"/>
            <a:ext cx="130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OBD2 Port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5769850" y="4693950"/>
            <a:ext cx="331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OBD2 Port in our Demo Vehicle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125" y="2140300"/>
            <a:ext cx="3203202" cy="26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476" name="Google Shape;476;p37"/>
          <p:cNvSpPr txBox="1"/>
          <p:nvPr/>
        </p:nvSpPr>
        <p:spPr>
          <a:xfrm>
            <a:off x="1344225" y="595150"/>
            <a:ext cx="5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77" name="Google Shape;477;p37"/>
          <p:cNvSpPr txBox="1"/>
          <p:nvPr>
            <p:ph idx="1" type="body"/>
          </p:nvPr>
        </p:nvSpPr>
        <p:spPr>
          <a:xfrm>
            <a:off x="1723325" y="659550"/>
            <a:ext cx="58773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Gaining</a:t>
            </a:r>
            <a:r>
              <a:rPr lang="en-GB" sz="1500">
                <a:solidFill>
                  <a:srgbClr val="FF9900"/>
                </a:solidFill>
              </a:rPr>
              <a:t> Unauthorised Access</a:t>
            </a:r>
            <a:r>
              <a:rPr lang="en-GB" sz="1500">
                <a:solidFill>
                  <a:srgbClr val="FFFFFF"/>
                </a:solidFill>
              </a:rPr>
              <a:t> </a:t>
            </a:r>
            <a:r>
              <a:rPr lang="en-GB" sz="1500"/>
              <a:t>and </a:t>
            </a:r>
            <a:r>
              <a:rPr lang="en-GB" sz="1500">
                <a:solidFill>
                  <a:srgbClr val="FF9900"/>
                </a:solidFill>
              </a:rPr>
              <a:t>Retrieving Data</a:t>
            </a:r>
            <a:r>
              <a:rPr lang="en-GB" sz="1500"/>
              <a:t>:</a:t>
            </a:r>
            <a:endParaRPr sz="1300">
              <a:solidFill>
                <a:srgbClr val="93C47D"/>
              </a:solidFill>
            </a:endParaRPr>
          </a:p>
        </p:txBody>
      </p:sp>
      <p:pic>
        <p:nvPicPr>
          <p:cNvPr id="478" name="Google Shape;4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950"/>
            <a:ext cx="3865428" cy="289907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 txBox="1"/>
          <p:nvPr/>
        </p:nvSpPr>
        <p:spPr>
          <a:xfrm>
            <a:off x="381973" y="4633125"/>
            <a:ext cx="2959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OBD2 Port Bluetooth Adapter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6330474" y="4633125"/>
            <a:ext cx="2118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Live Simulation Video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1" name="Google Shape;481;p37" title="live strea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503" y="1381950"/>
            <a:ext cx="4076500" cy="30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